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9" r:id="rId2"/>
    <p:sldId id="271" r:id="rId3"/>
    <p:sldId id="270" r:id="rId4"/>
    <p:sldId id="272" r:id="rId5"/>
    <p:sldId id="273" r:id="rId6"/>
    <p:sldId id="280" r:id="rId7"/>
    <p:sldId id="274" r:id="rId8"/>
    <p:sldId id="281" r:id="rId9"/>
    <p:sldId id="282" r:id="rId10"/>
    <p:sldId id="283" r:id="rId11"/>
    <p:sldId id="275" r:id="rId12"/>
    <p:sldId id="268" r:id="rId13"/>
    <p:sldId id="262" r:id="rId14"/>
    <p:sldId id="263" r:id="rId15"/>
    <p:sldId id="264" r:id="rId16"/>
    <p:sldId id="265" r:id="rId17"/>
    <p:sldId id="266" r:id="rId18"/>
    <p:sldId id="267" r:id="rId19"/>
    <p:sldId id="276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6274" autoAdjust="0"/>
  </p:normalViewPr>
  <p:slideViewPr>
    <p:cSldViewPr snapToGrid="0" snapToObjects="1">
      <p:cViewPr varScale="1">
        <p:scale>
          <a:sx n="93" d="100"/>
          <a:sy n="93" d="100"/>
        </p:scale>
        <p:origin x="52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436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765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14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0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8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49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fVHSGvhnC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github.com/hn922003" TargetMode="External"/><Relationship Id="rId7" Type="http://schemas.openxmlformats.org/officeDocument/2006/relationships/hyperlink" Target="https://github.com/hn922003/Updown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hyperlink" Target="https://github.com/hn922003/tag" TargetMode="External"/><Relationship Id="rId5" Type="http://schemas.openxmlformats.org/officeDocument/2006/relationships/hyperlink" Target="https://github.com/hn922003/galphi_eclipse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s://programstorage.tistory.com/" TargetMode="External"/><Relationship Id="rId9" Type="http://schemas.openxmlformats.org/officeDocument/2006/relationships/hyperlink" Target="https://github.com/hn922003/rednav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551" y="805577"/>
            <a:ext cx="8165513" cy="3087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104"/>
              </a:lnSpc>
              <a:buNone/>
            </a:pPr>
            <a:r>
              <a:rPr lang="en-US" sz="6483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갈피:</a:t>
            </a:r>
            <a:r>
              <a:rPr lang="en-US" sz="648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540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당신의 </a:t>
            </a:r>
            <a:r>
              <a:rPr lang="en-US" sz="5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독서</a:t>
            </a:r>
            <a:r>
              <a:rPr lang="en-US" sz="540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5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여정</a:t>
            </a:r>
            <a:r>
              <a:rPr lang="en-US" sz="540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을 위한 혁신적인 </a:t>
            </a:r>
            <a:r>
              <a:rPr lang="en-US" sz="5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플랫폼</a:t>
            </a:r>
            <a:endParaRPr lang="en-US" sz="6483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552" y="4233505"/>
            <a:ext cx="7556897" cy="2538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갈피(Galphi)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는 독서 애호가들을 위한 혁신적인 </a:t>
            </a:r>
            <a:r>
              <a:rPr lang="en-US" sz="178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 추천 사이트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Oracle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DB를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기반으로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한 이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플랫폼은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단순한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목록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이상의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경험을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제공합니다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세련된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디자인과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직관적인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인터페이스로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즐거움을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배가시키는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책갈피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처럼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여러분의 독서 경험을 기록하고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'갈피를 잡다'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라는 표현처럼 </a:t>
            </a:r>
            <a:r>
              <a:rPr lang="en-US" sz="1785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읽을 책의 정보를 제공합니다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상세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열람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실시간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댓글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및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시스템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등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기능으로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새로운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문화의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장을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열어갑니다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함께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더욱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풍성하고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의미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있는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여정을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시작해보세요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sz="17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-3905" y="-1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7806703" y="475178"/>
            <a:ext cx="4547830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주요 페이지 소개</a:t>
            </a:r>
            <a:endParaRPr lang="en-US" sz="3581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710AEC1E-1076-F6DB-9726-9D57562176CF}"/>
              </a:ext>
            </a:extLst>
          </p:cNvPr>
          <p:cNvSpPr/>
          <p:nvPr/>
        </p:nvSpPr>
        <p:spPr>
          <a:xfrm>
            <a:off x="9240838" y="4031474"/>
            <a:ext cx="7934325" cy="4504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아이디 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/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비밀번호 일치 시 로그인 성공</a:t>
            </a:r>
            <a:endParaRPr lang="en-US" altLang="ko-KR" sz="1361" dirty="0">
              <a:solidFill>
                <a:schemeClr val="accent4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>
              <a:lnSpc>
                <a:spcPts val="2177"/>
              </a:lnSpc>
            </a:pP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 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/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회원가입 정보 누락 제출 방지</a:t>
            </a:r>
            <a:endParaRPr lang="en-US" altLang="ko-KR" sz="1361" dirty="0">
              <a:solidFill>
                <a:schemeClr val="accent4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하나의 페이지에서 로그인 </a:t>
            </a: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/ 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회원가입 기능 구현</a:t>
            </a: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</a:p>
        </p:txBody>
      </p:sp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2B6BC0F1-CD72-C2F1-59EE-124555B5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175" y="1349869"/>
            <a:ext cx="431959" cy="431959"/>
          </a:xfrm>
          <a:prstGeom prst="rect">
            <a:avLst/>
          </a:prstGeom>
        </p:spPr>
      </p:pic>
      <p:sp>
        <p:nvSpPr>
          <p:cNvPr id="9" name="Text 9">
            <a:extLst>
              <a:ext uri="{FF2B5EF4-FFF2-40B4-BE49-F238E27FC236}">
                <a16:creationId xmlns:a16="http://schemas.microsoft.com/office/drawing/2014/main" id="{D61107D1-CAAE-E1F5-59AE-2134EFB0B8AC}"/>
              </a:ext>
            </a:extLst>
          </p:cNvPr>
          <p:cNvSpPr/>
          <p:nvPr/>
        </p:nvSpPr>
        <p:spPr>
          <a:xfrm>
            <a:off x="8445134" y="138535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로그인/회원가입 페이지</a:t>
            </a:r>
            <a:endParaRPr lang="en-US" sz="1791" dirty="0"/>
          </a:p>
        </p:txBody>
      </p:sp>
      <p:sp>
        <p:nvSpPr>
          <p:cNvPr id="10" name="Text 10">
            <a:extLst>
              <a:ext uri="{FF2B5EF4-FFF2-40B4-BE49-F238E27FC236}">
                <a16:creationId xmlns:a16="http://schemas.microsoft.com/office/drawing/2014/main" id="{B52258B0-9CD3-1C4B-588C-5DE5CB3C954C}"/>
              </a:ext>
            </a:extLst>
          </p:cNvPr>
          <p:cNvSpPr/>
          <p:nvPr/>
        </p:nvSpPr>
        <p:spPr>
          <a:xfrm>
            <a:off x="8013175" y="2087997"/>
            <a:ext cx="570628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 계정을 관리하는 페이지입니다.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간편한 로그인 프로세스와 직관적인 회원가입 양식을 제공합니다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기존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/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회원가입 페이지를 하나의 페이지로 통합하여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사용자의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편의성을 높였습니다.</a:t>
            </a:r>
            <a:endParaRPr lang="en-US" sz="136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625417-202E-84BF-8B4D-54D583F4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86" y="209412"/>
            <a:ext cx="5706283" cy="36068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3E2ACD-2056-FC39-4204-9817C9A56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86" y="4448056"/>
            <a:ext cx="5627701" cy="36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0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382435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</a:t>
            </a: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ko-KR" alt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시연 영상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3739130" y="3679389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ko-KR" altLang="en-US" sz="255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유튜브 링크</a:t>
            </a:r>
            <a:endParaRPr lang="en-US" sz="2558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739130" y="4220586"/>
            <a:ext cx="9934592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https://www.youtube.com/watch?v=hfVHSGvhnC8</a:t>
            </a:r>
            <a:endParaRPr lang="en-US" sz="1944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52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769620"/>
            <a:ext cx="7093744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프로젝트 개선 사항 및 성과</a:t>
            </a:r>
            <a:endParaRPr lang="en-US" sz="5116" dirty="0"/>
          </a:p>
        </p:txBody>
      </p:sp>
      <p:sp>
        <p:nvSpPr>
          <p:cNvPr id="6" name="Text 3"/>
          <p:cNvSpPr/>
          <p:nvPr/>
        </p:nvSpPr>
        <p:spPr>
          <a:xfrm>
            <a:off x="1111806" y="2107763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개선 영역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3586996" y="2107763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이전 상태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6058376" y="2107763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개선 후 상태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864037" y="2658547"/>
            <a:ext cx="7415093" cy="1101566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11806" y="2814280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레이아웃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3586996" y="2814280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기본적인 구조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6058376" y="2746533"/>
            <a:ext cx="24228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더 </a:t>
            </a:r>
            <a:r>
              <a:rPr lang="ko-KR" alt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풍부하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고 사용자 친화적인 디자인</a:t>
            </a:r>
            <a:endParaRPr lang="en-US" sz="1944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11806" y="3915847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테마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3586996" y="3915847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갈색 계통 색상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6058375" y="3915846"/>
            <a:ext cx="242286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여름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테마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와 세련된 색상 팔레트 적용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864037" y="5256728"/>
            <a:ext cx="7415093" cy="1101566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111806" y="5412462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기능 구현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3586996" y="5412462"/>
            <a:ext cx="19701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기본적인 CRUD 기능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6058376" y="5412462"/>
            <a:ext cx="22207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TOP</a:t>
            </a:r>
            <a:r>
              <a:rPr lang="ko-KR" alt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버튼 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등 </a:t>
            </a:r>
            <a:r>
              <a:rPr lang="ko-KR" alt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 편의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기능 추가</a:t>
            </a:r>
            <a:endParaRPr lang="en-US" sz="1944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1111806" y="6514028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개발 도구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3586996" y="6514028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이클립스, 스프링</a:t>
            </a: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6058376" y="6514028"/>
            <a:ext cx="22207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스프링부트로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전환</a:t>
            </a: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개발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효율성 향상</a:t>
            </a:r>
            <a:endParaRPr lang="en-US" sz="1944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F3BEA99-ECAD-F166-01F5-C7BEB0E7C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81"/>
          <a:stretch/>
        </p:blipFill>
        <p:spPr>
          <a:xfrm>
            <a:off x="9390817" y="769621"/>
            <a:ext cx="4920319" cy="33451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F900573-5656-648A-DE59-A13B465A4A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" b="66690"/>
          <a:stretch/>
        </p:blipFill>
        <p:spPr>
          <a:xfrm>
            <a:off x="9390817" y="4937518"/>
            <a:ext cx="4919166" cy="28421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071563"/>
            <a:ext cx="7622417" cy="2241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25"/>
              </a:lnSpc>
              <a:buNone/>
            </a:pPr>
            <a:r>
              <a:rPr lang="en-US" sz="7060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스프링부트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7060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개발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ko-KR" alt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中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7060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학습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경험</a:t>
            </a:r>
            <a:endParaRPr lang="en-US" sz="7060" dirty="0"/>
          </a:p>
        </p:txBody>
      </p:sp>
      <p:sp>
        <p:nvSpPr>
          <p:cNvPr id="6" name="Text 3"/>
          <p:cNvSpPr/>
          <p:nvPr/>
        </p:nvSpPr>
        <p:spPr>
          <a:xfrm>
            <a:off x="864037" y="4638574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스프링부트를 활용한 프로젝트 개발 과정에서 다양한 기술적 도전과 학습 기회를 경험했습니다. 이 과정은 단순히 코드를 작성하는 것을 넘어, 깊이 있는 문제 해결 능력과 기술적 이해도를 향상시키는 귀중한 시간이었습니다.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카멜 표기법과 스네이크 표기법의 차이, Entity 객체 생성 시 발생한 문제, JPA의 와일드카드 사용법 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등 다양한 기술적 난관을 극복하며 실질적인 개발 경험을 쌓았습니다. 이러한 </a:t>
            </a:r>
            <a:r>
              <a:rPr lang="en-US" sz="1944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경험들은 개발자로서의 성장과 더불어 프로젝트의 전반적인 이해도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높이는 데 크게 기여했습니다.</a:t>
            </a:r>
            <a:endParaRPr lang="en-US" sz="194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574483"/>
            <a:ext cx="10081974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카멜 표기법과 스네이크 표기법의 차이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3003709"/>
            <a:ext cx="3452693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카멜 표기법 (CamelCase)</a:t>
            </a:r>
            <a:endParaRPr lang="en-US" sz="2558" dirty="0"/>
          </a:p>
        </p:txBody>
      </p:sp>
      <p:sp>
        <p:nvSpPr>
          <p:cNvPr id="6" name="Text 4"/>
          <p:cNvSpPr/>
          <p:nvPr/>
        </p:nvSpPr>
        <p:spPr>
          <a:xfrm>
            <a:off x="864037" y="3656528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Java에서 주로 사용되는 표기법으로, 각 단어의 첫 글자를 대문자로 표기합니다. 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예를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들어, 'pDate'와 같은 형태입니다. 이 표기법은 가독성이 좋고 Java 개발자들 사이에서 널리 사용됩니다.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180767" y="3003709"/>
            <a:ext cx="4589957" cy="812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스네이크</a:t>
            </a: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2558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표기법</a:t>
            </a: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(Snake_case)</a:t>
            </a:r>
            <a:endParaRPr lang="en-US" sz="2558" dirty="0"/>
          </a:p>
        </p:txBody>
      </p:sp>
      <p:sp>
        <p:nvSpPr>
          <p:cNvPr id="8" name="Text 6"/>
          <p:cNvSpPr/>
          <p:nvPr/>
        </p:nvSpPr>
        <p:spPr>
          <a:xfrm>
            <a:off x="5180767" y="3656528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주로 데이터베이스에서 사용되는 표기법으로, 단어 사이를 언더스코어(_)로 구분합니다. 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예를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들어, 'P_DATE'와 같은 형태입니다. 이 표기법은 SQL에서 자주 사용되며, 데이터베이스 필드명에 적합합니다.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003709"/>
            <a:ext cx="3351967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스프링부트에서의 차이점</a:t>
            </a:r>
            <a:endParaRPr lang="en-US" sz="2558" dirty="0"/>
          </a:p>
        </p:txBody>
      </p:sp>
      <p:sp>
        <p:nvSpPr>
          <p:cNvPr id="10" name="Text 8"/>
          <p:cNvSpPr/>
          <p:nvPr/>
        </p:nvSpPr>
        <p:spPr>
          <a:xfrm>
            <a:off x="9881354" y="3656528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스프링부트는 기본적으로 스네이크 표기법을 사용하여 데이터베이스 필드와 매핑합니다. </a:t>
            </a:r>
            <a:r>
              <a:rPr lang="en-US" sz="1944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따라서 'pDate'와 같은 카멜 표기법 변수는 'P_DATE'로 인식되어 오류가 발생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할 수 있습니다. 이를 해결하기 위해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변수명을 'pdate'로 수정하여 문제를 해결했습니다.</a:t>
            </a:r>
            <a:endParaRPr lang="en-US" sz="1944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592217"/>
            <a:ext cx="6843713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Entity 객체 생성 시 ID 필드 문제 해결</a:t>
            </a:r>
            <a:endParaRPr lang="en-US" sz="3581" dirty="0"/>
          </a:p>
        </p:txBody>
      </p:sp>
      <p:sp>
        <p:nvSpPr>
          <p:cNvPr id="6" name="Shape 3"/>
          <p:cNvSpPr/>
          <p:nvPr/>
        </p:nvSpPr>
        <p:spPr>
          <a:xfrm>
            <a:off x="825222" y="1419939"/>
            <a:ext cx="77748" cy="6217325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1058406" y="1769685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669667" y="1614249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815638" y="1672114"/>
            <a:ext cx="9667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149" dirty="0"/>
          </a:p>
        </p:txBody>
      </p:sp>
      <p:sp>
        <p:nvSpPr>
          <p:cNvPr id="10" name="Text 7"/>
          <p:cNvSpPr/>
          <p:nvPr/>
        </p:nvSpPr>
        <p:spPr>
          <a:xfrm>
            <a:off x="1814513" y="159269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문제 발견</a:t>
            </a:r>
            <a:endParaRPr lang="en-US" sz="1791" dirty="0"/>
          </a:p>
        </p:txBody>
      </p:sp>
      <p:sp>
        <p:nvSpPr>
          <p:cNvPr id="11" name="Text 8"/>
          <p:cNvSpPr/>
          <p:nvPr/>
        </p:nvSpPr>
        <p:spPr>
          <a:xfrm>
            <a:off x="1814513" y="1980486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Entity 객체 생성 시 데이터베이스의 ID 필드를 불러오지 못하는 현상이 발생했습니다.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이는 JPA의 @GeneratedValue 어노테이션과 관련된 문제였습니다.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1058406" y="3228915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669667" y="3073479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787658" y="3131344"/>
            <a:ext cx="15275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149" dirty="0"/>
          </a:p>
        </p:txBody>
      </p:sp>
      <p:sp>
        <p:nvSpPr>
          <p:cNvPr id="15" name="Text 12"/>
          <p:cNvSpPr/>
          <p:nvPr/>
        </p:nvSpPr>
        <p:spPr>
          <a:xfrm>
            <a:off x="1814513" y="305192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원인 분석</a:t>
            </a:r>
            <a:endParaRPr lang="en-US" sz="1791" dirty="0"/>
          </a:p>
        </p:txBody>
      </p:sp>
      <p:sp>
        <p:nvSpPr>
          <p:cNvPr id="16" name="Text 13"/>
          <p:cNvSpPr/>
          <p:nvPr/>
        </p:nvSpPr>
        <p:spPr>
          <a:xfrm>
            <a:off x="1814513" y="3439716"/>
            <a:ext cx="672465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@GeneratedValue 어노테이션의 strategy 설정이 데이터베이스의 ID 생성 방식과 일치하지 않아 발생한 문제였습니다. 이를 통해 데이터베이스 view의 구조와 sequence에 대한 이해의 필요성을 깨달았습니다.</a:t>
            </a:r>
            <a:endParaRPr lang="en-US" sz="1361" dirty="0"/>
          </a:p>
        </p:txBody>
      </p:sp>
      <p:sp>
        <p:nvSpPr>
          <p:cNvPr id="17" name="Shape 14"/>
          <p:cNvSpPr/>
          <p:nvPr/>
        </p:nvSpPr>
        <p:spPr>
          <a:xfrm>
            <a:off x="1058406" y="4964728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669667" y="4809292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790277" y="4867156"/>
            <a:ext cx="14739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149" dirty="0"/>
          </a:p>
        </p:txBody>
      </p:sp>
      <p:sp>
        <p:nvSpPr>
          <p:cNvPr id="20" name="Text 17"/>
          <p:cNvSpPr/>
          <p:nvPr/>
        </p:nvSpPr>
        <p:spPr>
          <a:xfrm>
            <a:off x="1814513" y="478774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해결 과정</a:t>
            </a:r>
            <a:endParaRPr lang="en-US" sz="1791" dirty="0"/>
          </a:p>
        </p:txBody>
      </p:sp>
      <p:sp>
        <p:nvSpPr>
          <p:cNvPr id="21" name="Text 18"/>
          <p:cNvSpPr/>
          <p:nvPr/>
        </p:nvSpPr>
        <p:spPr>
          <a:xfrm>
            <a:off x="1814513" y="5175528"/>
            <a:ext cx="672465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@GeneratedValue 어노테이션의 strategy에 대해 심층적으로 공부하고, 데이터베이스의 ID 생성 방식에 맞게 설정을 변경했습니다.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 과정에서 JPA와 데이터베이스 간의 상호작용에 대한 이해도가 크게 향상되었습니다.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1058406" y="6700540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23" name="Shape 20"/>
          <p:cNvSpPr/>
          <p:nvPr/>
        </p:nvSpPr>
        <p:spPr>
          <a:xfrm>
            <a:off x="669667" y="6545104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24" name="Text 21"/>
          <p:cNvSpPr/>
          <p:nvPr/>
        </p:nvSpPr>
        <p:spPr>
          <a:xfrm>
            <a:off x="781467" y="6602968"/>
            <a:ext cx="16514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4</a:t>
            </a:r>
            <a:endParaRPr lang="en-US" sz="2149" dirty="0"/>
          </a:p>
        </p:txBody>
      </p:sp>
      <p:sp>
        <p:nvSpPr>
          <p:cNvPr id="25" name="Text 22"/>
          <p:cNvSpPr/>
          <p:nvPr/>
        </p:nvSpPr>
        <p:spPr>
          <a:xfrm>
            <a:off x="1814513" y="6523553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결과 및 학습</a:t>
            </a:r>
            <a:endParaRPr lang="en-US" sz="1791" dirty="0"/>
          </a:p>
        </p:txBody>
      </p:sp>
      <p:sp>
        <p:nvSpPr>
          <p:cNvPr id="26" name="Text 23"/>
          <p:cNvSpPr/>
          <p:nvPr/>
        </p:nvSpPr>
        <p:spPr>
          <a:xfrm>
            <a:off x="1814513" y="6911340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설정 변경 후 Entity 객체가 정상적으로 ID 필드를 인식하여 문제가 해결되었습니다. 이 경험을 통해 ORM 기술과 데이터베이스 설계의 중요성을 더욱 깊이 이해하게 되었습니다.</a:t>
            </a:r>
            <a:endParaRPr lang="en-US" sz="136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1171218"/>
            <a:ext cx="5272326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JPA 와일드카드 사용법 습득</a:t>
            </a:r>
            <a:endParaRPr lang="en-US" sz="3581" dirty="0"/>
          </a:p>
        </p:txBody>
      </p:sp>
      <p:sp>
        <p:nvSpPr>
          <p:cNvPr id="6" name="Shape 3"/>
          <p:cNvSpPr/>
          <p:nvPr/>
        </p:nvSpPr>
        <p:spPr>
          <a:xfrm>
            <a:off x="604837" y="2193250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750808" y="2251115"/>
            <a:ext cx="9667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149" dirty="0"/>
          </a:p>
        </p:txBody>
      </p:sp>
      <p:sp>
        <p:nvSpPr>
          <p:cNvPr id="8" name="Text 5"/>
          <p:cNvSpPr/>
          <p:nvPr/>
        </p:nvSpPr>
        <p:spPr>
          <a:xfrm>
            <a:off x="1166336" y="2193250"/>
            <a:ext cx="2950250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Like 메소드 사용 시 발생한 오류</a:t>
            </a:r>
            <a:endParaRPr lang="en-US" sz="1791" dirty="0"/>
          </a:p>
        </p:txBody>
      </p:sp>
      <p:sp>
        <p:nvSpPr>
          <p:cNvPr id="9" name="Text 6"/>
          <p:cNvSpPr/>
          <p:nvPr/>
        </p:nvSpPr>
        <p:spPr>
          <a:xfrm>
            <a:off x="1166336" y="2581037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JPA의 Like 메소드를 사용하여 검색 기능을 구현하던 중, </a:t>
            </a:r>
            <a:r>
              <a:rPr lang="en-US" sz="136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검색어를 인식하지 못하는 오류가 발생했습니다.</a:t>
            </a:r>
            <a:r>
              <a:rPr lang="en-US" sz="136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이는 SQL 문법과 JPA 문법의 차이에서 비롯된 문제였습니다.</a:t>
            </a:r>
            <a:endParaRPr lang="en-US" sz="1361" dirty="0"/>
          </a:p>
        </p:txBody>
      </p:sp>
      <p:sp>
        <p:nvSpPr>
          <p:cNvPr id="10" name="Shape 7"/>
          <p:cNvSpPr/>
          <p:nvPr/>
        </p:nvSpPr>
        <p:spPr>
          <a:xfrm>
            <a:off x="604837" y="350127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722828" y="3559135"/>
            <a:ext cx="15275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149" dirty="0"/>
          </a:p>
        </p:txBody>
      </p:sp>
      <p:sp>
        <p:nvSpPr>
          <p:cNvPr id="12" name="Text 9"/>
          <p:cNvSpPr/>
          <p:nvPr/>
        </p:nvSpPr>
        <p:spPr>
          <a:xfrm>
            <a:off x="1166336" y="3501271"/>
            <a:ext cx="288690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SQL vs JPA 와일드카드 차이점</a:t>
            </a:r>
            <a:endParaRPr lang="en-US" sz="1791" dirty="0"/>
          </a:p>
        </p:txBody>
      </p:sp>
      <p:sp>
        <p:nvSpPr>
          <p:cNvPr id="13" name="Text 10"/>
          <p:cNvSpPr/>
          <p:nvPr/>
        </p:nvSpPr>
        <p:spPr>
          <a:xfrm>
            <a:off x="1166336" y="388905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일반 SQL에서는 '%검색어%' 형식으로 포함 검색을 구현하지만, JPA의 Like 메소드는 '검색어' 형식으로 작성해야 합니다. 이러한 차이점을 인지하고 코드를 수정하여 문제를 해결했습니다.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04837" y="4809292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725448" y="4867156"/>
            <a:ext cx="14739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149" dirty="0"/>
          </a:p>
        </p:txBody>
      </p:sp>
      <p:sp>
        <p:nvSpPr>
          <p:cNvPr id="16" name="Text 13"/>
          <p:cNvSpPr/>
          <p:nvPr/>
        </p:nvSpPr>
        <p:spPr>
          <a:xfrm>
            <a:off x="1166336" y="4809292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JPA의 추가 메소드 학습</a:t>
            </a:r>
            <a:endParaRPr lang="en-US" sz="1791" dirty="0"/>
          </a:p>
        </p:txBody>
      </p:sp>
      <p:sp>
        <p:nvSpPr>
          <p:cNvPr id="17" name="Text 14"/>
          <p:cNvSpPr/>
          <p:nvPr/>
        </p:nvSpPr>
        <p:spPr>
          <a:xfrm>
            <a:off x="1166336" y="519707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 과정에서 JPA의 StartingWith, EndingWith, Containing 메소드에 대해 추가로 학습했습니다. 이러한 메소드들은 더 세밀한 검색 조건을 구현할 때 유용하게 사용될 수 있습니다.</a:t>
            </a:r>
            <a:endParaRPr lang="en-US" sz="1361" dirty="0"/>
          </a:p>
        </p:txBody>
      </p:sp>
      <p:sp>
        <p:nvSpPr>
          <p:cNvPr id="18" name="Shape 15"/>
          <p:cNvSpPr/>
          <p:nvPr/>
        </p:nvSpPr>
        <p:spPr>
          <a:xfrm>
            <a:off x="604837" y="6117312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716637" y="6175177"/>
            <a:ext cx="16514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4</a:t>
            </a:r>
            <a:endParaRPr lang="en-US" sz="2149" dirty="0"/>
          </a:p>
        </p:txBody>
      </p:sp>
      <p:sp>
        <p:nvSpPr>
          <p:cNvPr id="20" name="Text 17"/>
          <p:cNvSpPr/>
          <p:nvPr/>
        </p:nvSpPr>
        <p:spPr>
          <a:xfrm>
            <a:off x="1166336" y="6117312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검색 기능 최적화</a:t>
            </a:r>
            <a:endParaRPr lang="en-US" sz="1791" dirty="0"/>
          </a:p>
        </p:txBody>
      </p:sp>
      <p:sp>
        <p:nvSpPr>
          <p:cNvPr id="21" name="Text 18"/>
          <p:cNvSpPr/>
          <p:nvPr/>
        </p:nvSpPr>
        <p:spPr>
          <a:xfrm>
            <a:off x="1166336" y="6505099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학습한 내용을 바탕으로 검색 기능을 최적화했습니다. 이를 통해 사용자 경험을 향상시키고, 데이터베이스 쿼리의 효율성을 개선할 수 있었습니다.</a:t>
            </a:r>
            <a:endParaRPr lang="en-US" sz="136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1153" y="959525"/>
            <a:ext cx="4896564" cy="6121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19"/>
              </a:lnSpc>
              <a:buNone/>
            </a:pPr>
            <a:r>
              <a:rPr lang="en-US" sz="385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회원가입 기능 개선 방안</a:t>
            </a:r>
            <a:endParaRPr lang="en-US" sz="3856" dirty="0"/>
          </a:p>
        </p:txBody>
      </p:sp>
      <p:sp>
        <p:nvSpPr>
          <p:cNvPr id="6" name="Shape 3"/>
          <p:cNvSpPr/>
          <p:nvPr/>
        </p:nvSpPr>
        <p:spPr>
          <a:xfrm>
            <a:off x="651153" y="1850708"/>
            <a:ext cx="7841694" cy="1682472"/>
          </a:xfrm>
          <a:prstGeom prst="roundRect">
            <a:avLst>
              <a:gd name="adj" fmla="val 6636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837128" y="2036683"/>
            <a:ext cx="2448282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한글 ID 방지</a:t>
            </a:r>
            <a:endParaRPr lang="en-US" sz="1928" dirty="0"/>
          </a:p>
        </p:txBody>
      </p:sp>
      <p:sp>
        <p:nvSpPr>
          <p:cNvPr id="8" name="Text 5"/>
          <p:cNvSpPr/>
          <p:nvPr/>
        </p:nvSpPr>
        <p:spPr>
          <a:xfrm>
            <a:off x="837128" y="2454235"/>
            <a:ext cx="7469743" cy="892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 시스템에서는 한글 ID 사용이 가능한 상태입니다. 이를 개선하기 위해 정규표현식을 활용하여 영문과 숫자만 허용하는 </a:t>
            </a:r>
            <a:r>
              <a:rPr lang="en-US" sz="146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ID 유효성 검사를 구현할 계획입니다</a:t>
            </a:r>
            <a:r>
              <a:rPr lang="en-US" sz="1465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이를 통해 시스템의 일관성을 유지하고 잠재적인 문제를 예방할 수 있습니다.</a:t>
            </a:r>
            <a:endParaRPr lang="en-US" sz="1465" dirty="0"/>
          </a:p>
        </p:txBody>
      </p:sp>
      <p:sp>
        <p:nvSpPr>
          <p:cNvPr id="9" name="Shape 6"/>
          <p:cNvSpPr/>
          <p:nvPr/>
        </p:nvSpPr>
        <p:spPr>
          <a:xfrm>
            <a:off x="651153" y="3719155"/>
            <a:ext cx="7841694" cy="1682472"/>
          </a:xfrm>
          <a:prstGeom prst="roundRect">
            <a:avLst>
              <a:gd name="adj" fmla="val 6636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837128" y="3905131"/>
            <a:ext cx="2448282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비밀번호 유효성 강화</a:t>
            </a:r>
            <a:endParaRPr lang="en-US" sz="1928" dirty="0"/>
          </a:p>
        </p:txBody>
      </p:sp>
      <p:sp>
        <p:nvSpPr>
          <p:cNvPr id="11" name="Text 8"/>
          <p:cNvSpPr/>
          <p:nvPr/>
        </p:nvSpPr>
        <p:spPr>
          <a:xfrm>
            <a:off x="837128" y="4322683"/>
            <a:ext cx="7469743" cy="892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현재의 비밀번호 정책을 더욱 강화할 필요가 있습니다</a:t>
            </a:r>
            <a:r>
              <a:rPr lang="en-US" sz="146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최소 8자 이상, 대소문자, 숫자, 특수문자를 포함하도록 요구사항을 설정하고</a:t>
            </a: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이를 프론트엔드와 백엔드 모두에서 검증하는 로직을 추가할 예정입니다. 이를 통해 사용자 계정의 보안성을 크게 향상시킬 수 있습니다.</a:t>
            </a:r>
            <a:endParaRPr lang="en-US" sz="1465" dirty="0"/>
          </a:p>
        </p:txBody>
      </p:sp>
      <p:sp>
        <p:nvSpPr>
          <p:cNvPr id="12" name="Shape 9"/>
          <p:cNvSpPr/>
          <p:nvPr/>
        </p:nvSpPr>
        <p:spPr>
          <a:xfrm>
            <a:off x="651153" y="5587603"/>
            <a:ext cx="7841694" cy="1682472"/>
          </a:xfrm>
          <a:prstGeom prst="roundRect">
            <a:avLst>
              <a:gd name="adj" fmla="val 6636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837128" y="5773579"/>
            <a:ext cx="2448282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이메일 인증 시스템</a:t>
            </a:r>
            <a:endParaRPr lang="en-US" sz="1928" dirty="0"/>
          </a:p>
        </p:txBody>
      </p:sp>
      <p:sp>
        <p:nvSpPr>
          <p:cNvPr id="14" name="Text 11"/>
          <p:cNvSpPr/>
          <p:nvPr/>
        </p:nvSpPr>
        <p:spPr>
          <a:xfrm>
            <a:off x="837128" y="6191131"/>
            <a:ext cx="7469743" cy="892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회원가입 시 </a:t>
            </a:r>
            <a:r>
              <a:rPr lang="en-US" sz="146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이메일 인증 절차를 추가하여 실제 사용자 확인 </a:t>
            </a: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과정을 거치도록 할 계획입니다. 이는 스프링의 JavaMailSender를 활용하여 구현할 수 있으며, 이를 통해 스팸 계정 생성을 방지하고 시스템의 신뢰성을 높일 수 있습니다.</a:t>
            </a:r>
            <a:endParaRPr lang="en-US" sz="146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698" y="1230273"/>
            <a:ext cx="7133153" cy="5947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82"/>
              </a:lnSpc>
              <a:buNone/>
            </a:pPr>
            <a:r>
              <a:rPr lang="en-US" sz="374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상세 페이지 및 리스트 버튼 개선 계획</a:t>
            </a:r>
            <a:endParaRPr lang="en-US" sz="37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8" y="2096095"/>
            <a:ext cx="903803" cy="16343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7607" y="2276832"/>
            <a:ext cx="2596515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1"/>
              </a:lnSpc>
              <a:buNone/>
            </a:pPr>
            <a:r>
              <a:rPr lang="en-US" sz="1873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댓글</a:t>
            </a:r>
            <a:r>
              <a:rPr 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1873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입력</a:t>
            </a:r>
            <a:r>
              <a:rPr 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/ </a:t>
            </a:r>
            <a:r>
              <a:rPr lang="ko-KR" alt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수정</a:t>
            </a:r>
            <a:r>
              <a:rPr 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창 레이아웃 개선</a:t>
            </a:r>
            <a:endParaRPr lang="en-US" sz="1873" dirty="0"/>
          </a:p>
        </p:txBody>
      </p:sp>
      <p:sp>
        <p:nvSpPr>
          <p:cNvPr id="8" name="Text 4"/>
          <p:cNvSpPr/>
          <p:nvPr/>
        </p:nvSpPr>
        <p:spPr>
          <a:xfrm>
            <a:off x="1807607" y="2682478"/>
            <a:ext cx="6703695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7"/>
              </a:lnSpc>
              <a:buNone/>
            </a:pP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현재의 정적인 댓글 입력 창을 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동적 버튼화하여 사용자 경험을 개선할 계획입니다. 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JavaScript를 활용하여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댓글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작성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/</a:t>
            </a:r>
            <a:r>
              <a:rPr lang="ko-KR" alt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수정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버튼 클릭 시 입력 폼이 나타나도록 구현하고,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입력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/</a:t>
            </a:r>
            <a:r>
              <a:rPr lang="ko-KR" alt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수정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완료 후 자동으로 접히는 기능을 추가할 예정입니다.</a:t>
            </a:r>
            <a:endParaRPr lang="en-US" sz="1423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8" y="3730466"/>
            <a:ext cx="903803" cy="16343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7607" y="3911203"/>
            <a:ext cx="2378512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1"/>
              </a:lnSpc>
              <a:buNone/>
            </a:pPr>
            <a:r>
              <a:rPr 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리스트 버튼 직관성 향상</a:t>
            </a:r>
            <a:endParaRPr lang="en-US" sz="1873" dirty="0"/>
          </a:p>
        </p:txBody>
      </p:sp>
      <p:sp>
        <p:nvSpPr>
          <p:cNvPr id="11" name="Text 6"/>
          <p:cNvSpPr/>
          <p:nvPr/>
        </p:nvSpPr>
        <p:spPr>
          <a:xfrm>
            <a:off x="1807607" y="4316849"/>
            <a:ext cx="6703695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7"/>
              </a:lnSpc>
              <a:buNone/>
            </a:pPr>
            <a:r>
              <a:rPr lang="en-US" sz="1423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리스트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더 명확하게 표시하기 위해 CSS를 활용하여 </a:t>
            </a:r>
            <a:r>
              <a:rPr lang="en-US" sz="1423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활성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리스트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버튼의 스타일을 차별화할 계획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또한, 페이지 네비게이션 기능을 개선하여 사용자가 현재 위치를 쉽게 파악할 수 있도록 할 예정입니다.</a:t>
            </a:r>
            <a:endParaRPr lang="en-US" sz="1423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98" y="5364837"/>
            <a:ext cx="903803" cy="16343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7607" y="5545574"/>
            <a:ext cx="2378512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1"/>
              </a:lnSpc>
              <a:buNone/>
            </a:pPr>
            <a:r>
              <a:rPr 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반응형 디자인 적용</a:t>
            </a:r>
            <a:endParaRPr lang="en-US" sz="1873" dirty="0"/>
          </a:p>
        </p:txBody>
      </p:sp>
      <p:sp>
        <p:nvSpPr>
          <p:cNvPr id="14" name="Text 8"/>
          <p:cNvSpPr/>
          <p:nvPr/>
        </p:nvSpPr>
        <p:spPr>
          <a:xfrm>
            <a:off x="1807607" y="5951220"/>
            <a:ext cx="6703695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7"/>
              </a:lnSpc>
              <a:buNone/>
            </a:pP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모바일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환경에서의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사용성을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개선하기 위해 Bootstrap과 같은 프레임워크를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활용하여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반응형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디자인을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적용할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계획입니다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이를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통해 다양한 디바이스에서 일관된 사용자 경험을 제공할 수 있습니다.</a:t>
            </a:r>
            <a:endParaRPr lang="en-US" sz="1423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4584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932492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ko-KR" alt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2194560"/>
            <a:ext cx="3898821" cy="399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ko-KR" alt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 </a:t>
            </a:r>
            <a:r>
              <a:rPr lang="en-US" altLang="ko-KR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 </a:t>
            </a:r>
            <a:r>
              <a:rPr lang="ko-KR" altLang="en-US" sz="2558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김현담</a:t>
            </a:r>
            <a:endParaRPr lang="en-US" sz="2558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864037" y="2732127"/>
            <a:ext cx="828519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깃허브</a:t>
            </a:r>
            <a:r>
              <a:rPr lang="en-US" altLang="ko-KR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https://github.com/hn922003</a:t>
            </a:r>
            <a:r>
              <a:rPr 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블로그</a:t>
            </a:r>
            <a:r>
              <a:rPr lang="en-US" altLang="ko-KR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https://programstorage.tistory.com </a:t>
            </a:r>
            <a:endParaRPr lang="en-US" sz="1944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그림 11">
            <a:hlinkClick r:id="rId5"/>
            <a:extLst>
              <a:ext uri="{FF2B5EF4-FFF2-40B4-BE49-F238E27FC236}">
                <a16:creationId xmlns:a16="http://schemas.microsoft.com/office/drawing/2014/main" id="{499D3D58-FB81-EBCF-572C-0FF4A46C58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437"/>
          <a:stretch/>
        </p:blipFill>
        <p:spPr>
          <a:xfrm>
            <a:off x="9611312" y="1070453"/>
            <a:ext cx="3526607" cy="22482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4" name="그림 13">
            <a:hlinkClick r:id="rId7"/>
            <a:extLst>
              <a:ext uri="{FF2B5EF4-FFF2-40B4-BE49-F238E27FC236}">
                <a16:creationId xmlns:a16="http://schemas.microsoft.com/office/drawing/2014/main" id="{D6375D6F-9FFF-66CA-EE65-6B3BFA0FE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312" y="4114800"/>
            <a:ext cx="3526607" cy="35002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그림 15">
            <a:hlinkClick r:id="rId9"/>
            <a:extLst>
              <a:ext uri="{FF2B5EF4-FFF2-40B4-BE49-F238E27FC236}">
                <a16:creationId xmlns:a16="http://schemas.microsoft.com/office/drawing/2014/main" id="{B355E993-E3A0-58EA-C625-77C031A826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5593" y="4114809"/>
            <a:ext cx="3192663" cy="35002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8" name="그림 17">
            <a:hlinkClick r:id="rId11"/>
            <a:extLst>
              <a:ext uri="{FF2B5EF4-FFF2-40B4-BE49-F238E27FC236}">
                <a16:creationId xmlns:a16="http://schemas.microsoft.com/office/drawing/2014/main" id="{0C57CA59-591E-0F7A-21CB-31398886EB2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8011"/>
          <a:stretch/>
        </p:blipFill>
        <p:spPr>
          <a:xfrm>
            <a:off x="919875" y="4114799"/>
            <a:ext cx="3192663" cy="35002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28988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382435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개발 환경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281166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백엔드 기술</a:t>
            </a:r>
            <a:endParaRPr lang="en-US" sz="2558" dirty="0"/>
          </a:p>
        </p:txBody>
      </p:sp>
      <p:sp>
        <p:nvSpPr>
          <p:cNvPr id="6" name="Text 4"/>
          <p:cNvSpPr/>
          <p:nvPr/>
        </p:nvSpPr>
        <p:spPr>
          <a:xfrm>
            <a:off x="864037" y="3464481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갈피는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 11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을 기반으로 하며, 강력하고 안정적인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Spring Boot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프레임워크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사용하여 개발되었습니다. 이를 통해 높은 성능과 확장성을 확보했습니다. 데이터베이스로는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Oracle DB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사용하여 대용량 데이터 처리와 복잡한 쿼리 실행을 효율적으로 수행합니다.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81166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프론트엔드 기술</a:t>
            </a:r>
            <a:endParaRPr lang="en-US" sz="2558" dirty="0"/>
          </a:p>
        </p:txBody>
      </p:sp>
      <p:sp>
        <p:nvSpPr>
          <p:cNvPr id="8" name="Text 6"/>
          <p:cNvSpPr/>
          <p:nvPr/>
        </p:nvSpPr>
        <p:spPr>
          <a:xfrm>
            <a:off x="5372695" y="3464481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 인터페이스는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Bootstrap 5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활용하여 구축되었습니다. 이를 통해 반응형 디자인과 모던한 UI 컴포넌트를 쉽게 구현할 수 있었습니다. 또한,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JavaScript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활용하여 동적인 기능과 부드러운 사용자 경험을 제공합니다.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81166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개발 도구 및 방법론</a:t>
            </a:r>
            <a:endParaRPr lang="en-US" sz="2558" dirty="0"/>
          </a:p>
        </p:txBody>
      </p:sp>
      <p:sp>
        <p:nvSpPr>
          <p:cNvPr id="10" name="Text 8"/>
          <p:cNvSpPr/>
          <p:nvPr/>
        </p:nvSpPr>
        <p:spPr>
          <a:xfrm>
            <a:off x="9881354" y="3464481"/>
            <a:ext cx="3762727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Spring Tool Suite 4(STS4)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사용하여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효율적인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코딩과 디버깅을 수행했습니다.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애자일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방법론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을 채택하여 빠른 피드백과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지속적인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개선</a:t>
            </a: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TDD(Test Driven Development)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방식을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통해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안정적이고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유지보수가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용이한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코드를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작성했습니다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2"/>
    </mc:Choice>
    <mc:Fallback xmlns="">
      <p:transition spd="slow" advTm="68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38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5232" y="2896791"/>
            <a:ext cx="4997648" cy="6247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19"/>
              </a:lnSpc>
              <a:buNone/>
            </a:pPr>
            <a:r>
              <a:rPr lang="en-US" sz="3935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핵심 기능</a:t>
            </a:r>
            <a:endParaRPr lang="en-US" sz="3935" dirty="0"/>
          </a:p>
        </p:txBody>
      </p:sp>
      <p:sp>
        <p:nvSpPr>
          <p:cNvPr id="6" name="Shape 3"/>
          <p:cNvSpPr/>
          <p:nvPr/>
        </p:nvSpPr>
        <p:spPr>
          <a:xfrm>
            <a:off x="1855232" y="4019907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2015728" y="4083487"/>
            <a:ext cx="106204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361" dirty="0"/>
          </a:p>
        </p:txBody>
      </p:sp>
      <p:sp>
        <p:nvSpPr>
          <p:cNvPr id="8" name="Text 5"/>
          <p:cNvSpPr/>
          <p:nvPr/>
        </p:nvSpPr>
        <p:spPr>
          <a:xfrm>
            <a:off x="2472333" y="4019907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풍부한 도서 정보</a:t>
            </a:r>
            <a:endParaRPr lang="en-US" sz="1968" dirty="0"/>
          </a:p>
        </p:txBody>
      </p:sp>
      <p:sp>
        <p:nvSpPr>
          <p:cNvPr id="9" name="Text 6"/>
          <p:cNvSpPr/>
          <p:nvPr/>
        </p:nvSpPr>
        <p:spPr>
          <a:xfrm>
            <a:off x="2472333" y="4446151"/>
            <a:ext cx="4747974" cy="911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Oracle DB와 연동하여 방대한 양의 </a:t>
            </a: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 정보를 제공합니다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책의 제목, 저자, 출판사뿐만 아니라 줄거리, 리뷰, 관련 도서 추천까지 한눈에 볼 수 있습니다.</a:t>
            </a:r>
            <a:endParaRPr lang="en-US" sz="1495" dirty="0"/>
          </a:p>
        </p:txBody>
      </p:sp>
      <p:sp>
        <p:nvSpPr>
          <p:cNvPr id="10" name="Shape 7"/>
          <p:cNvSpPr/>
          <p:nvPr/>
        </p:nvSpPr>
        <p:spPr>
          <a:xfrm>
            <a:off x="7410212" y="4019907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7539752" y="4083487"/>
            <a:ext cx="167997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361" dirty="0"/>
          </a:p>
        </p:txBody>
      </p:sp>
      <p:sp>
        <p:nvSpPr>
          <p:cNvPr id="12" name="Text 9"/>
          <p:cNvSpPr/>
          <p:nvPr/>
        </p:nvSpPr>
        <p:spPr>
          <a:xfrm>
            <a:off x="8027313" y="4019907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실시간 소통</a:t>
            </a:r>
            <a:endParaRPr lang="en-US" sz="1968" dirty="0"/>
          </a:p>
        </p:txBody>
      </p:sp>
      <p:sp>
        <p:nvSpPr>
          <p:cNvPr id="13" name="Text 10"/>
          <p:cNvSpPr/>
          <p:nvPr/>
        </p:nvSpPr>
        <p:spPr>
          <a:xfrm>
            <a:off x="8027313" y="4446151"/>
            <a:ext cx="4747974" cy="12153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사용자들이 자유롭게 의견을 나누고 평가할 수 있는 실시간 </a:t>
            </a: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댓글 시스템을 제공합니다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다른 독자들의 생각을 들어보고 자신의 의견을 공유하며 독서 경험을 풍성하게 만들 수 있습니다.</a:t>
            </a:r>
            <a:endParaRPr lang="en-US" sz="1495" dirty="0"/>
          </a:p>
        </p:txBody>
      </p:sp>
      <p:sp>
        <p:nvSpPr>
          <p:cNvPr id="14" name="Shape 11"/>
          <p:cNvSpPr/>
          <p:nvPr/>
        </p:nvSpPr>
        <p:spPr>
          <a:xfrm>
            <a:off x="1855232" y="6065044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1987868" y="6128623"/>
            <a:ext cx="161925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361" dirty="0"/>
          </a:p>
        </p:txBody>
      </p:sp>
      <p:sp>
        <p:nvSpPr>
          <p:cNvPr id="16" name="Text 13"/>
          <p:cNvSpPr/>
          <p:nvPr/>
        </p:nvSpPr>
        <p:spPr>
          <a:xfrm>
            <a:off x="2472333" y="6065044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ko-KR" alt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다양한</a:t>
            </a: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1968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추천</a:t>
            </a: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ko-KR" alt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시스템</a:t>
            </a:r>
            <a:endParaRPr lang="en-US" sz="1968" dirty="0"/>
          </a:p>
        </p:txBody>
      </p:sp>
      <p:sp>
        <p:nvSpPr>
          <p:cNvPr id="17" name="Text 14"/>
          <p:cNvSpPr/>
          <p:nvPr/>
        </p:nvSpPr>
        <p:spPr>
          <a:xfrm>
            <a:off x="2472333" y="6491288"/>
            <a:ext cx="4747974" cy="911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사용자의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 경험이 바탕이 된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평점을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9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분석하여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베스트</a:t>
            </a:r>
            <a:r>
              <a:rPr lang="en-US" altLang="ko-KR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추천</a:t>
            </a:r>
            <a:r>
              <a:rPr lang="en-US" altLang="ko-KR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149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테마별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95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리스트를 제공</a:t>
            </a:r>
            <a:r>
              <a:rPr lang="en-US" sz="1495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합니다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새로운 책을 발견하고 독서의 지평을 넓힐 수 있는 기회를 제공합니다.</a:t>
            </a:r>
            <a:endParaRPr lang="en-US" sz="1495" dirty="0"/>
          </a:p>
        </p:txBody>
      </p:sp>
      <p:sp>
        <p:nvSpPr>
          <p:cNvPr id="18" name="Shape 15"/>
          <p:cNvSpPr/>
          <p:nvPr/>
        </p:nvSpPr>
        <p:spPr>
          <a:xfrm>
            <a:off x="7410212" y="6065044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7533084" y="6128623"/>
            <a:ext cx="181451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4</a:t>
            </a:r>
            <a:endParaRPr lang="en-US" sz="2361" dirty="0"/>
          </a:p>
        </p:txBody>
      </p:sp>
      <p:sp>
        <p:nvSpPr>
          <p:cNvPr id="20" name="Text 17"/>
          <p:cNvSpPr/>
          <p:nvPr/>
        </p:nvSpPr>
        <p:spPr>
          <a:xfrm>
            <a:off x="8027313" y="6065044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ko-KR" alt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세련된 디자인</a:t>
            </a:r>
            <a:endParaRPr lang="en-US" sz="1968" dirty="0"/>
          </a:p>
        </p:txBody>
      </p:sp>
      <p:sp>
        <p:nvSpPr>
          <p:cNvPr id="21" name="Text 18"/>
          <p:cNvSpPr/>
          <p:nvPr/>
        </p:nvSpPr>
        <p:spPr>
          <a:xfrm>
            <a:off x="8027313" y="6491288"/>
            <a:ext cx="4747974" cy="12153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Bootstrap5를 활용한 세련된 디자인</a:t>
            </a:r>
            <a:r>
              <a:rPr lang="en-US" sz="1495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과 사용자 친화적인 인터페이스로 누구나 쉽게 사용할 수 있습니다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책을 찾고, 정보를 확인하고, 의견을 나누는 모든 과정이 매끄럽게 이루어집니다.</a:t>
            </a:r>
            <a:endParaRPr lang="en-US" sz="1495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7CEC6E1-DB46-0E84-6086-DB8F836C9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83" b="63335"/>
          <a:stretch/>
        </p:blipFill>
        <p:spPr>
          <a:xfrm>
            <a:off x="5161003" y="765"/>
            <a:ext cx="3940936" cy="23731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6603" y="2635448"/>
            <a:ext cx="4874419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</a:t>
            </a: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3581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기능</a:t>
            </a: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ko-KR" alt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개선</a:t>
            </a:r>
            <a:r>
              <a:rPr lang="en-US" sz="3581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사항</a:t>
            </a:r>
            <a:endParaRPr lang="en-US" sz="3581" dirty="0"/>
          </a:p>
        </p:txBody>
      </p:sp>
      <p:sp>
        <p:nvSpPr>
          <p:cNvPr id="6" name="Shape 3"/>
          <p:cNvSpPr/>
          <p:nvPr/>
        </p:nvSpPr>
        <p:spPr>
          <a:xfrm>
            <a:off x="2566988" y="3463171"/>
            <a:ext cx="77748" cy="6217325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2800171" y="3812917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2411432" y="365748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2557403" y="3715345"/>
            <a:ext cx="9667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149" dirty="0"/>
          </a:p>
        </p:txBody>
      </p:sp>
      <p:sp>
        <p:nvSpPr>
          <p:cNvPr id="10" name="Text 7"/>
          <p:cNvSpPr/>
          <p:nvPr/>
        </p:nvSpPr>
        <p:spPr>
          <a:xfrm>
            <a:off x="3556278" y="363593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ko-KR" alt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테마 </a:t>
            </a:r>
            <a:r>
              <a:rPr lang="en-US" altLang="ko-KR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/ </a:t>
            </a:r>
            <a:r>
              <a:rPr lang="ko-KR" alt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레이아웃 개선</a:t>
            </a:r>
            <a:endParaRPr lang="en-US" altLang="ko-KR" sz="1791" dirty="0"/>
          </a:p>
        </p:txBody>
      </p:sp>
      <p:sp>
        <p:nvSpPr>
          <p:cNvPr id="11" name="Text 8"/>
          <p:cNvSpPr/>
          <p:nvPr/>
        </p:nvSpPr>
        <p:spPr>
          <a:xfrm>
            <a:off x="3556278" y="4023717"/>
            <a:ext cx="872751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갈피가 새롭게 태어났습니다</a:t>
            </a:r>
            <a:r>
              <a:rPr 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여름에 맞게 시원한 색깔 테마로 구성된 갈피를 만나보세요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갈피는 사용자에게 좀 더 나은 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UI/UX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제공하기 위해 노력합니다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2800171" y="5272147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2411432" y="511671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2529423" y="5174575"/>
            <a:ext cx="15275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149" dirty="0"/>
          </a:p>
        </p:txBody>
      </p:sp>
      <p:sp>
        <p:nvSpPr>
          <p:cNvPr id="15" name="Text 12"/>
          <p:cNvSpPr/>
          <p:nvPr/>
        </p:nvSpPr>
        <p:spPr>
          <a:xfrm>
            <a:off x="3556278" y="509516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ko-KR" alt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로그인 후 페이지 이동</a:t>
            </a:r>
            <a:endParaRPr lang="en-US" sz="1791" dirty="0"/>
          </a:p>
        </p:txBody>
      </p:sp>
      <p:sp>
        <p:nvSpPr>
          <p:cNvPr id="16" name="Text 13"/>
          <p:cNvSpPr/>
          <p:nvPr/>
        </p:nvSpPr>
        <p:spPr>
          <a:xfrm>
            <a:off x="3556278" y="5482947"/>
            <a:ext cx="872751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 후 인덱스는 그만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! </a:t>
            </a:r>
            <a:r>
              <a:rPr lang="en-US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후 기존 페이지로 이동 </a:t>
            </a:r>
            <a:r>
              <a:rPr lang="en-US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기능을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새롭게 </a:t>
            </a:r>
            <a:r>
              <a:rPr lang="en-US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제공합니다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사용자는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어느 페이지에서 로그인하든지 로그인 버튼을 누른 원래 페이지로 이동하며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경험을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끊김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없이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유지합니다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Shape 14"/>
          <p:cNvSpPr/>
          <p:nvPr/>
        </p:nvSpPr>
        <p:spPr>
          <a:xfrm>
            <a:off x="2800171" y="6731377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2411432" y="657594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2532043" y="6633805"/>
            <a:ext cx="14739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149" dirty="0"/>
          </a:p>
        </p:txBody>
      </p:sp>
      <p:sp>
        <p:nvSpPr>
          <p:cNvPr id="20" name="Text 17"/>
          <p:cNvSpPr/>
          <p:nvPr/>
        </p:nvSpPr>
        <p:spPr>
          <a:xfrm>
            <a:off x="3556278" y="655439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ko-KR" alt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편의기능 개선</a:t>
            </a:r>
            <a:endParaRPr lang="en-US" sz="1791" dirty="0"/>
          </a:p>
        </p:txBody>
      </p:sp>
      <p:sp>
        <p:nvSpPr>
          <p:cNvPr id="21" name="Text 18"/>
          <p:cNvSpPr/>
          <p:nvPr/>
        </p:nvSpPr>
        <p:spPr>
          <a:xfrm>
            <a:off x="3556278" y="6942177"/>
            <a:ext cx="872751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77"/>
              </a:lnSpc>
            </a:pP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TOP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이동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버튼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으로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긴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페이지에서도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쉽게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상단으로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이동할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수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있고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검색어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하이라이트와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개편된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유형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으로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원하는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정보를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쉽게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찾을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수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있습니다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</a:p>
        </p:txBody>
      </p:sp>
      <p:sp>
        <p:nvSpPr>
          <p:cNvPr id="22" name="Shape 19"/>
          <p:cNvSpPr/>
          <p:nvPr/>
        </p:nvSpPr>
        <p:spPr>
          <a:xfrm>
            <a:off x="2800171" y="8467189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23" name="Shape 20"/>
          <p:cNvSpPr/>
          <p:nvPr/>
        </p:nvSpPr>
        <p:spPr>
          <a:xfrm>
            <a:off x="2411432" y="8311753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604837" y="1512451"/>
            <a:ext cx="4783455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데이터베이스 설계</a:t>
            </a:r>
            <a:endParaRPr lang="en-US" sz="3581" dirty="0"/>
          </a:p>
        </p:txBody>
      </p:sp>
      <p:sp>
        <p:nvSpPr>
          <p:cNvPr id="6" name="Text 3"/>
          <p:cNvSpPr/>
          <p:nvPr/>
        </p:nvSpPr>
        <p:spPr>
          <a:xfrm>
            <a:off x="778669" y="2451378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테이블명</a:t>
            </a:r>
            <a:endParaRPr lang="en-US" sz="1361" dirty="0"/>
          </a:p>
        </p:txBody>
      </p:sp>
      <p:sp>
        <p:nvSpPr>
          <p:cNvPr id="7" name="Text 4"/>
          <p:cNvSpPr/>
          <p:nvPr/>
        </p:nvSpPr>
        <p:spPr>
          <a:xfrm>
            <a:off x="3426619" y="2451378"/>
            <a:ext cx="229100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주요 필드</a:t>
            </a:r>
            <a:endParaRPr lang="en-US" sz="1361" dirty="0"/>
          </a:p>
        </p:txBody>
      </p:sp>
      <p:sp>
        <p:nvSpPr>
          <p:cNvPr id="8" name="Text 5"/>
          <p:cNvSpPr/>
          <p:nvPr/>
        </p:nvSpPr>
        <p:spPr>
          <a:xfrm>
            <a:off x="6070759" y="2451378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설명</a:t>
            </a:r>
            <a:endParaRPr lang="en-US" sz="1361" dirty="0"/>
          </a:p>
        </p:txBody>
      </p:sp>
      <p:sp>
        <p:nvSpPr>
          <p:cNvPr id="9" name="Shape 6"/>
          <p:cNvSpPr/>
          <p:nvPr/>
        </p:nvSpPr>
        <p:spPr>
          <a:xfrm>
            <a:off x="604837" y="2839164"/>
            <a:ext cx="7933492" cy="77557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78669" y="2950369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BOOK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3426619" y="2950369"/>
            <a:ext cx="229100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ISBN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TITLE, AUTHOR, AVG, REVIEW</a:t>
            </a:r>
            <a:endParaRPr lang="en-US" sz="1361" dirty="0"/>
          </a:p>
        </p:txBody>
      </p:sp>
      <p:sp>
        <p:nvSpPr>
          <p:cNvPr id="12" name="Text 9"/>
          <p:cNvSpPr/>
          <p:nvPr/>
        </p:nvSpPr>
        <p:spPr>
          <a:xfrm>
            <a:off x="6070759" y="2950369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정보를 저장하는 테이블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04837" y="4390311"/>
            <a:ext cx="7933492" cy="77557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78669" y="4501515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BOOKCOMMENT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3426619" y="4501515"/>
            <a:ext cx="229100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ISBN,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IDX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NICK, SCORE, MEMO, WDATE</a:t>
            </a:r>
            <a:endParaRPr lang="en-US" sz="1361" dirty="0"/>
          </a:p>
        </p:txBody>
      </p:sp>
      <p:sp>
        <p:nvSpPr>
          <p:cNvPr id="19" name="Text 16"/>
          <p:cNvSpPr/>
          <p:nvPr/>
        </p:nvSpPr>
        <p:spPr>
          <a:xfrm>
            <a:off x="6070759" y="4501515"/>
            <a:ext cx="229481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사용자의 도서 리뷰와 평점을 저장하는 테이블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04837" y="5941457"/>
            <a:ext cx="7933492" cy="77557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78669" y="6052661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USERTABLE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 22"/>
          <p:cNvSpPr/>
          <p:nvPr/>
        </p:nvSpPr>
        <p:spPr>
          <a:xfrm>
            <a:off x="3426619" y="6052661"/>
            <a:ext cx="229100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USERNUM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USERNAME, NICK, ID, PW</a:t>
            </a:r>
            <a:endParaRPr lang="en-US" sz="1361" dirty="0"/>
          </a:p>
        </p:txBody>
      </p:sp>
      <p:sp>
        <p:nvSpPr>
          <p:cNvPr id="26" name="Text 23"/>
          <p:cNvSpPr/>
          <p:nvPr/>
        </p:nvSpPr>
        <p:spPr>
          <a:xfrm>
            <a:off x="6070759" y="6052661"/>
            <a:ext cx="246757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정보를 기억하는 테이블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F83F4CC-ACC8-F600-45ED-4BBB548E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166" y="0"/>
            <a:ext cx="548723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48185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87476"/>
            <a:ext cx="5486400" cy="103456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4547830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주요 페이지 소개</a:t>
            </a:r>
            <a:endParaRPr lang="en-US" sz="358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302901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28051" y="1309887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인덱스 페이지</a:t>
            </a:r>
            <a:endParaRPr lang="en-US" sz="1791" dirty="0"/>
          </a:p>
        </p:txBody>
      </p:sp>
      <p:sp>
        <p:nvSpPr>
          <p:cNvPr id="8" name="Text 4"/>
          <p:cNvSpPr/>
          <p:nvPr/>
        </p:nvSpPr>
        <p:spPr>
          <a:xfrm>
            <a:off x="6091237" y="1760635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갈피의 첫 인상을 결정짓는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메인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최신 도서 추천, 인기 도서 목록,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베스트셀러 등 다양한 정보를 한눈에 볼 수 있도록 구성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되어 있습니다. 사용자의 관심사에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따른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테마별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추천도 이 페이지에서 확인할 수 있습니다.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92" y="2817242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53795" y="2860486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도서 리스트 페이지</a:t>
            </a:r>
            <a:endParaRPr lang="en-US" sz="1791" dirty="0"/>
          </a:p>
        </p:txBody>
      </p:sp>
      <p:sp>
        <p:nvSpPr>
          <p:cNvPr id="11" name="Text 6"/>
          <p:cNvSpPr/>
          <p:nvPr/>
        </p:nvSpPr>
        <p:spPr>
          <a:xfrm>
            <a:off x="6091238" y="3329104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사용자가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원하는 조건으로 도서를 검색하고 결과를 확인할 수 있는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옵션과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페이징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기능을 제공하여 원하는 책을 쉽게 찾을 수 있습니다. 각 도서의 간단한 정보와 평점을 미리 볼 수 있어 선택에 도움을 줍니다.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92" y="4372805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553795" y="4459903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도서 상세 페이지</a:t>
            </a:r>
            <a:endParaRPr lang="en-US" sz="1791" dirty="0"/>
          </a:p>
        </p:txBody>
      </p:sp>
      <p:sp>
        <p:nvSpPr>
          <p:cNvPr id="14" name="Text 8"/>
          <p:cNvSpPr/>
          <p:nvPr/>
        </p:nvSpPr>
        <p:spPr>
          <a:xfrm>
            <a:off x="6091238" y="4941771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선택한 도서의 모든 정보를 확인할 수 있는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책 표지, 저자 정보, 출판사, ISBN 등의 기본 정보부터 상세한 줄거리, 독자 리뷰, 관련 도서 추천까지 제공합니다. 이 페이지에서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직접 리뷰를 작성하고 평점을 남길 수 있습니다.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92" y="6062951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528051" y="606847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로그인/회원가입 페이지</a:t>
            </a:r>
            <a:endParaRPr lang="en-US" sz="1791" dirty="0"/>
          </a:p>
        </p:txBody>
      </p:sp>
      <p:sp>
        <p:nvSpPr>
          <p:cNvPr id="17" name="Text 10"/>
          <p:cNvSpPr/>
          <p:nvPr/>
        </p:nvSpPr>
        <p:spPr>
          <a:xfrm>
            <a:off x="6091238" y="658809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 계정을 관리하는 페이지입니다.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간편한 로그인 프로세스와 직관적인 회원가입 양식을 제공합니다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기존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/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회원가입 페이지를 하나의 페이지로 통합하여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사용자의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편의성을 높였습니다.</a:t>
            </a:r>
            <a:endParaRPr lang="en-US" sz="136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B82658-4668-2FB5-FB85-9F77D97557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35" t="4936" r="41576" b="5228"/>
          <a:stretch/>
        </p:blipFill>
        <p:spPr>
          <a:xfrm>
            <a:off x="3120735" y="6331445"/>
            <a:ext cx="2351314" cy="25196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A797E0C-B711-CCD0-08DB-722466978C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088" t="6935" r="3637" b="6935"/>
          <a:stretch/>
        </p:blipFill>
        <p:spPr>
          <a:xfrm>
            <a:off x="-3" y="6350401"/>
            <a:ext cx="2743199" cy="25196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98B5DCF-B50D-8F22-02F6-45CF8F8B67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3279"/>
          <a:stretch/>
        </p:blipFill>
        <p:spPr>
          <a:xfrm>
            <a:off x="3038319" y="259113"/>
            <a:ext cx="2439597" cy="23858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ECFFC8-8046-B025-505C-180443E45CD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94"/>
          <a:stretch/>
        </p:blipFill>
        <p:spPr>
          <a:xfrm>
            <a:off x="-3" y="276137"/>
            <a:ext cx="2682215" cy="23992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9A36AC7-0F78-EE77-9447-069B9394405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6000"/>
          <a:stretch/>
        </p:blipFill>
        <p:spPr>
          <a:xfrm>
            <a:off x="3096356" y="2961036"/>
            <a:ext cx="2351314" cy="30543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DC6E669-5CB5-4020-C2F8-A32B41C3FA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3929"/>
          <a:stretch/>
        </p:blipFill>
        <p:spPr>
          <a:xfrm>
            <a:off x="0" y="2923239"/>
            <a:ext cx="2667648" cy="31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5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-3905" y="-1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6091238" y="475178"/>
            <a:ext cx="4547830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주요 페이지 소개</a:t>
            </a:r>
            <a:endParaRPr lang="en-US" sz="358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1302901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27434" y="1308558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인덱스 페이지</a:t>
            </a:r>
            <a:endParaRPr lang="en-US" sz="1791" dirty="0"/>
          </a:p>
        </p:txBody>
      </p:sp>
      <p:sp>
        <p:nvSpPr>
          <p:cNvPr id="8" name="Text 4"/>
          <p:cNvSpPr/>
          <p:nvPr/>
        </p:nvSpPr>
        <p:spPr>
          <a:xfrm>
            <a:off x="6091238" y="1830149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갈피의 첫 인상을 결정짓는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메인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최신 도서 추천, 인기 도서 목록,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베스트셀러 등 다양한 정보를 한눈에 볼 수 있도록 구성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되어 있습니다. 사용자의 관심사에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따른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테마별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추천도 이 페이지에서 확인할 수 있습니다.</a:t>
            </a:r>
            <a:endParaRPr lang="en-US" sz="136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792D915-705F-6158-EFA9-596CE8547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" y="1"/>
            <a:ext cx="4745736" cy="8229600"/>
          </a:xfrm>
          <a:prstGeom prst="rect">
            <a:avLst/>
          </a:prstGeom>
        </p:spPr>
      </p:pic>
      <p:sp>
        <p:nvSpPr>
          <p:cNvPr id="25" name="Text 4">
            <a:extLst>
              <a:ext uri="{FF2B5EF4-FFF2-40B4-BE49-F238E27FC236}">
                <a16:creationId xmlns:a16="http://schemas.microsoft.com/office/drawing/2014/main" id="{710AEC1E-1076-F6DB-9726-9D57562176CF}"/>
              </a:ext>
            </a:extLst>
          </p:cNvPr>
          <p:cNvSpPr/>
          <p:nvPr/>
        </p:nvSpPr>
        <p:spPr>
          <a:xfrm>
            <a:off x="7805738" y="3317558"/>
            <a:ext cx="7934325" cy="4504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모든 책 정보는 클릭 시 해당 도서의 상세페이지로 이동</a:t>
            </a:r>
            <a:endParaRPr lang="en-US" altLang="ko-KR" sz="1361" dirty="0">
              <a:solidFill>
                <a:schemeClr val="accent4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accent4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지정도서 </a:t>
            </a: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2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권 책정보와 댓글정보 제공</a:t>
            </a: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 베스트 </a:t>
            </a: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1 ~ 10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위 슬라이드 형식으로 제공</a:t>
            </a: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PD’s Selection 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추천도서 </a:t>
            </a: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10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권 제공 </a:t>
            </a: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테마별</a:t>
            </a: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( 3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종류 탭 </a:t>
            </a: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)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추천 도서 </a:t>
            </a: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3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권 제공</a:t>
            </a: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신간도서 랜덤리스트 제공 </a:t>
            </a: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(180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일 이내 </a:t>
            </a: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10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권 랜덤</a:t>
            </a:r>
            <a:r>
              <a:rPr lang="en-US" altLang="ko-KR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)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-3905" y="-1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8937805" y="511075"/>
            <a:ext cx="4547830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주요 페이지 소개</a:t>
            </a:r>
            <a:endParaRPr lang="en-US" sz="3581" dirty="0"/>
          </a:p>
        </p:txBody>
      </p:sp>
      <p:sp>
        <p:nvSpPr>
          <p:cNvPr id="7" name="Text 3"/>
          <p:cNvSpPr/>
          <p:nvPr/>
        </p:nvSpPr>
        <p:spPr>
          <a:xfrm>
            <a:off x="9686164" y="1448572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ko-KR" alt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도서 리스트</a:t>
            </a: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페이지</a:t>
            </a:r>
            <a:endParaRPr lang="en-US" sz="1791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710AEC1E-1076-F6DB-9726-9D57562176CF}"/>
              </a:ext>
            </a:extLst>
          </p:cNvPr>
          <p:cNvSpPr/>
          <p:nvPr/>
        </p:nvSpPr>
        <p:spPr>
          <a:xfrm>
            <a:off x="10459753" y="3776106"/>
            <a:ext cx="4652963" cy="36773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리스트 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(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목록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)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제공</a:t>
            </a:r>
            <a:endParaRPr lang="en-US" altLang="ko-KR" sz="1361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10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권 이상 </a:t>
            </a:r>
            <a:r>
              <a:rPr lang="ko-KR" altLang="en-US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페이징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기능 제공</a:t>
            </a: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검색어 강조기능</a:t>
            </a:r>
            <a:endParaRPr lang="en-US" altLang="ko-KR" sz="1361" dirty="0">
              <a:solidFill>
                <a:schemeClr val="accent4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TOP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버튼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으로 편의성 개선</a:t>
            </a: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15AD292-DEAB-D621-79FC-10E7AF4C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251" y="1363860"/>
            <a:ext cx="431959" cy="4319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643451-A793-E0EB-7C8E-3FCC22AB8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3509845" cy="8229600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EDE7A453-EEBF-BB37-898D-E78CE7E327F1}"/>
              </a:ext>
            </a:extLst>
          </p:cNvPr>
          <p:cNvSpPr/>
          <p:nvPr/>
        </p:nvSpPr>
        <p:spPr>
          <a:xfrm>
            <a:off x="9135251" y="1992629"/>
            <a:ext cx="454783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사용자가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원하는 조건으로 도서를 검색하고 결과를 확인할 수 있는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옵션과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페이징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기능을 제공하여 원하는 책을 쉽게 찾을 수 있습니다. 각 도서의 간단한 정보와 평점을 미리 볼 수 있어 선택에 도움을 줍니다.</a:t>
            </a:r>
            <a:endParaRPr lang="en-US" sz="136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DEB16A-4663-A47F-AB52-93211E70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845" y="-3"/>
            <a:ext cx="3509845" cy="16852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6C0181-B08B-50E6-1C64-9E99593ADA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346"/>
          <a:stretch/>
        </p:blipFill>
        <p:spPr>
          <a:xfrm>
            <a:off x="3509845" y="7188200"/>
            <a:ext cx="3509845" cy="1041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18066F-D171-16E9-5D51-6B58964CF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845" y="2407503"/>
            <a:ext cx="3509845" cy="37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-3905" y="-1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8669338" y="213052"/>
            <a:ext cx="4547830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주요 페이지 소개</a:t>
            </a:r>
            <a:endParaRPr lang="en-US" sz="3581" dirty="0"/>
          </a:p>
        </p:txBody>
      </p:sp>
      <p:sp>
        <p:nvSpPr>
          <p:cNvPr id="7" name="Text 3"/>
          <p:cNvSpPr/>
          <p:nvPr/>
        </p:nvSpPr>
        <p:spPr>
          <a:xfrm>
            <a:off x="9447904" y="994627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ko-KR" alt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도서 상세</a:t>
            </a: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페이지</a:t>
            </a:r>
            <a:endParaRPr lang="en-US" sz="1791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710AEC1E-1076-F6DB-9726-9D57562176CF}"/>
              </a:ext>
            </a:extLst>
          </p:cNvPr>
          <p:cNvSpPr/>
          <p:nvPr/>
        </p:nvSpPr>
        <p:spPr>
          <a:xfrm>
            <a:off x="9743241" y="3684647"/>
            <a:ext cx="4883254" cy="35503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 시 댓글 입력 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/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수정 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/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삭제 기능 제공</a:t>
            </a:r>
            <a:endParaRPr lang="en-US" altLang="ko-KR" sz="1361" dirty="0">
              <a:solidFill>
                <a:schemeClr val="accent4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실시간 댓글 </a:t>
            </a:r>
            <a:r>
              <a:rPr lang="ko-KR" altLang="en-US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별점을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반영한 책 평점 제공</a:t>
            </a: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상세 도서 정보와 댓글 정보 제공</a:t>
            </a:r>
            <a:endParaRPr lang="en-US" altLang="ko-KR" sz="136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</p:txBody>
      </p:sp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E5CB44CC-14A0-EB54-5CB4-80C30C450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958" y="941098"/>
            <a:ext cx="431959" cy="431959"/>
          </a:xfrm>
          <a:prstGeom prst="rect">
            <a:avLst/>
          </a:prstGeom>
        </p:spPr>
      </p:pic>
      <p:sp>
        <p:nvSpPr>
          <p:cNvPr id="9" name="Text 8">
            <a:extLst>
              <a:ext uri="{FF2B5EF4-FFF2-40B4-BE49-F238E27FC236}">
                <a16:creationId xmlns:a16="http://schemas.microsoft.com/office/drawing/2014/main" id="{45D6AA6E-D8A6-60AD-9929-7058A3C310F7}"/>
              </a:ext>
            </a:extLst>
          </p:cNvPr>
          <p:cNvSpPr/>
          <p:nvPr/>
        </p:nvSpPr>
        <p:spPr>
          <a:xfrm>
            <a:off x="8808958" y="1568171"/>
            <a:ext cx="4360862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선택한 도서의 모든 정보를 확인할 수 있는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책 표지, 저자 정보, 출판사, ISBN 등의 기본 정보부터 상세한 줄거리, 독자 리뷰, 관련 도서 추천까지 제공합니다. 이 페이지에서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직접 리뷰를 작성하고 평점을 남길 수 있습니다.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5DE91D-237B-20CD-C1F5-595DA1E4F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90083" cy="8229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056449-82A3-5F35-8FB5-01A010C1B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083" y="-2"/>
            <a:ext cx="354159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43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1733</Words>
  <Application>Microsoft Office PowerPoint</Application>
  <PresentationFormat>사용자 지정</PresentationFormat>
  <Paragraphs>197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나눔고딕 ExtraBold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tj</cp:lastModifiedBy>
  <cp:revision>42</cp:revision>
  <dcterms:created xsi:type="dcterms:W3CDTF">2024-07-01T01:42:32Z</dcterms:created>
  <dcterms:modified xsi:type="dcterms:W3CDTF">2024-07-04T12:24:38Z</dcterms:modified>
</cp:coreProperties>
</file>